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,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,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,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,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skillscommons.org/bitstream/handle/taaccct/15669/Final%20Evaluation%20Golden%20Triangle%20Modern%20Manufacturing%20Project.pdf?sequence=1&amp;isAllowed=y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skillscommons.org/bitstream/handle/taaccct/15674/IMPACT%20Final%20Evaluation%20Report.pdf?sequence=1&amp;isAllowed=y" TargetMode="Externa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dol.gov/sites/dolgov/files/ETA/TAACCCT/pdfs/TAACCCT-Fact-Sheet-Program-Information.pdf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amuel Rowe, PhD 12/22/202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Samuel Rowe, PhD 12/22/2022</a:t>
            </a:r>
          </a:p>
        </p:txBody>
      </p:sp>
      <p:sp>
        <p:nvSpPr>
          <p:cNvPr id="152" name="ECON 672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ECON 672</a:t>
            </a:r>
          </a:p>
        </p:txBody>
      </p:sp>
      <p:sp>
        <p:nvSpPr>
          <p:cNvPr id="153" name="Week 5: Review of Trade Adjustment Assistant Community College and Career Training (TAACCCT) Grant Program Evaluatio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817244">
              <a:defRPr sz="5445"/>
            </a:lvl1pPr>
          </a:lstStyle>
          <a:p>
            <a:pPr/>
            <a:r>
              <a:t>Week 5: Review of Trade Adjustment Assistant Community College and Career Training (TAACCCT) Grant Program Evaluation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search Questions of Inter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Research Questions of Interest</a:t>
            </a:r>
          </a:p>
        </p:txBody>
      </p:sp>
      <p:sp>
        <p:nvSpPr>
          <p:cNvPr id="182" name="Outcome Evalu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3504" indent="-603504" defTabSz="2413955">
              <a:spcBef>
                <a:spcPts val="4400"/>
              </a:spcBef>
              <a:defRPr sz="4752"/>
            </a:pPr>
            <a:r>
              <a:t>Outcome Evaluation</a:t>
            </a:r>
          </a:p>
          <a:p>
            <a:pPr lvl="1" marL="1207008" indent="-603504" defTabSz="2413955">
              <a:spcBef>
                <a:spcPts val="4400"/>
              </a:spcBef>
              <a:defRPr sz="4752"/>
            </a:pPr>
            <a:r>
              <a:t>What were the characteristics of the study participants? </a:t>
            </a:r>
          </a:p>
          <a:p>
            <a:pPr lvl="1" marL="1207008" indent="-603504" defTabSz="2413955">
              <a:spcBef>
                <a:spcPts val="4400"/>
              </a:spcBef>
              <a:defRPr sz="4752"/>
            </a:pPr>
            <a:r>
              <a:t>In which features of training programs and services did study participant engage?</a:t>
            </a:r>
          </a:p>
          <a:p>
            <a:pPr lvl="1" marL="1207008" indent="-603504" defTabSz="2413955">
              <a:spcBef>
                <a:spcPts val="4400"/>
              </a:spcBef>
              <a:defRPr sz="4752"/>
            </a:pPr>
            <a:r>
              <a:t>What education outcomes did study participants in short-term training programs achieve?</a:t>
            </a:r>
          </a:p>
          <a:p>
            <a:pPr lvl="1" marL="1207008" indent="-603504" defTabSz="2413955">
              <a:spcBef>
                <a:spcPts val="4400"/>
              </a:spcBef>
              <a:defRPr sz="4752"/>
            </a:pPr>
            <a:r>
              <a:t>Did participants obtain employment? If so, was it in an occupation related to their training? What were their earnings? What were the characteristics of their jobs?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Research Questions of Inter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Research Questions of Interest</a:t>
            </a:r>
          </a:p>
        </p:txBody>
      </p:sp>
      <p:sp>
        <p:nvSpPr>
          <p:cNvPr id="185" name="Descriptive Evaluation (Round 4)…"/>
          <p:cNvSpPr txBox="1"/>
          <p:nvPr>
            <p:ph type="body" idx="1"/>
          </p:nvPr>
        </p:nvSpPr>
        <p:spPr>
          <a:xfrm>
            <a:off x="1206500" y="3496972"/>
            <a:ext cx="21971000" cy="9007544"/>
          </a:xfrm>
          <a:prstGeom prst="rect">
            <a:avLst/>
          </a:prstGeom>
        </p:spPr>
        <p:txBody>
          <a:bodyPr/>
          <a:lstStyle/>
          <a:p>
            <a:pPr marL="481584" indent="-481584" defTabSz="1926287">
              <a:spcBef>
                <a:spcPts val="3500"/>
              </a:spcBef>
              <a:defRPr sz="3792"/>
            </a:pPr>
            <a:r>
              <a:t>Descriptive Evaluation (Round 4)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What constitutes “strong” employer relationships for workforce development initiatives, and how can DOL and other leaders support and leverage these relationships across the workforce system?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What types of employers are involved in strong relationships with TAACCCT-funded community colleges?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What is the employer’s role in developing and implementing workforce  development initiatives?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What is the nature of the relationship between the employer and TAACCCT colleges?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How did the relationship between the employer and TAACCCT colleges develop, and how sustainable does it appear to be?</a:t>
            </a:r>
          </a:p>
          <a:p>
            <a:pPr lvl="1" marL="963168" indent="-481584" defTabSz="1926287">
              <a:spcBef>
                <a:spcPts val="3500"/>
              </a:spcBef>
              <a:defRPr sz="3792"/>
            </a:pPr>
            <a:r>
              <a:t>What is the value of the involvement in workforce development initiatives to employers?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Impact Eval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Impact Evaluation</a:t>
            </a:r>
          </a:p>
        </p:txBody>
      </p:sp>
      <p:sp>
        <p:nvSpPr>
          <p:cNvPr id="188" name="This was a synthesis of impact evaluations conducted on Round 3 grante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was a synthesis of impact evaluations conducted on Round 3 grantees</a:t>
            </a:r>
          </a:p>
          <a:p>
            <a:pPr lvl="1"/>
            <a:r>
              <a:t>There were 23 out of the 56 evaluation reports conducted by 3rd party evaluators that met the standard required for impact evaluations</a:t>
            </a:r>
          </a:p>
          <a:p>
            <a:pPr lvl="2"/>
            <a:r>
              <a:t>One grantee did not submit a evaluation report</a:t>
            </a:r>
          </a:p>
          <a:p>
            <a:pPr lvl="1"/>
            <a:r>
              <a:t>None had implemented a randomized assignment methodology</a:t>
            </a:r>
          </a:p>
          <a:p>
            <a:pPr lvl="1"/>
            <a:r>
              <a:t>All 23 included propensity score matching as the methodology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</a:t>
            </a:r>
          </a:p>
        </p:txBody>
      </p:sp>
      <p:pic>
        <p:nvPicPr>
          <p:cNvPr id="19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28350" y="2717776"/>
            <a:ext cx="18127300" cy="107864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Impact Eval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Impact Evaluation</a:t>
            </a:r>
          </a:p>
        </p:txBody>
      </p:sp>
      <p:pic>
        <p:nvPicPr>
          <p:cNvPr id="19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0073" y="4527965"/>
            <a:ext cx="21160720" cy="68890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Impact Evaluation Finding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Impact Evaluation Findings</a:t>
            </a:r>
          </a:p>
        </p:txBody>
      </p:sp>
      <p:sp>
        <p:nvSpPr>
          <p:cNvPr id="197" name="Relevant outcomes wer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Relevant outcomes were</a:t>
            </a:r>
          </a:p>
          <a:p>
            <a:pPr lvl="1"/>
            <a:r>
              <a:t>Credential attainment</a:t>
            </a:r>
          </a:p>
          <a:p>
            <a:pPr lvl="1"/>
            <a:r>
              <a:t>Program completion</a:t>
            </a:r>
          </a:p>
          <a:p>
            <a:pPr lvl="1"/>
            <a:r>
              <a:t>Other educational outcomes</a:t>
            </a:r>
          </a:p>
          <a:p>
            <a:pPr lvl="1"/>
            <a:r>
              <a:t>Employment</a:t>
            </a:r>
          </a:p>
          <a:p>
            <a:pPr lvl="1"/>
            <a:r>
              <a:t>Wages and earnings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73697" y="104500"/>
            <a:ext cx="15605005" cy="135069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Detailed Impact Evalu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Detailed Impact Evaluations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 </a:t>
            </a:r>
          </a:p>
        </p:txBody>
      </p:sp>
      <p:sp>
        <p:nvSpPr>
          <p:cNvPr id="204" name="Final Evaluation Golden Triangle Modern Manufacturing Project (Harpole, 2017)…"/>
          <p:cNvSpPr txBox="1"/>
          <p:nvPr>
            <p:ph type="body" idx="1"/>
          </p:nvPr>
        </p:nvSpPr>
        <p:spPr>
          <a:xfrm>
            <a:off x="1206499" y="3215289"/>
            <a:ext cx="21971001" cy="9803975"/>
          </a:xfrm>
          <a:prstGeom prst="rect">
            <a:avLst/>
          </a:prstGeom>
        </p:spPr>
        <p:txBody>
          <a:bodyPr/>
          <a:lstStyle/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Final Evaluation Golden Triangle Modern Manufacturing Project (Harpole, 2017)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This evaluation focuses on the Golden Triangle region in Mississippi: Clay, Lowndes, and Oktibbeha counties 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East Mississippi Community College (EMCC) consulted with employers to determine skills demanded for targeted industries and occupations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They modernized the Career and Technical Education (CTE) division for credential-based, short-term training targeted at advanced manufacturing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Added 3 credential-based, craft-level technician programs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Created a new 15-hour CTE development program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Expanded Clay County campus to meet increased industry demands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Engaged with employers in program design and advisory council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endParaRPr sz="900">
              <a:latin typeface="Times Roman"/>
              <a:ea typeface="Times Roman"/>
              <a:cs typeface="Times Roman"/>
              <a:sym typeface="Times Roman"/>
            </a:endParaRPr>
          </a:p>
        </p:txBody>
      </p:sp>
      <p:sp>
        <p:nvSpPr>
          <p:cNvPr id="205" name="Source: https://www.skillscommons.org/bitstream/handle/taaccct/15669/Final%20Evaluation%20Golden%20Triangle%20Modern%20Manufacturing%20Project.pdf?sequence=1&amp;isAllowed=y"/>
          <p:cNvSpPr txBox="1"/>
          <p:nvPr/>
        </p:nvSpPr>
        <p:spPr>
          <a:xfrm>
            <a:off x="817168" y="12352992"/>
            <a:ext cx="22749664" cy="829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Source: </a:t>
            </a:r>
            <a:r>
              <a:rPr u="sng">
                <a:hlinkClick r:id="rId2" invalidUrl="" action="" tgtFrame="" tooltip="" history="1" highlightClick="0" endSnd="0"/>
              </a:rPr>
              <a:t>https://www.skillscommons.org/bitstream/handle/taaccct/15669/Final%20Evaluation%20Golden%20Triangle%20Modern%20Manufacturing%20Project.pdf?sequence=1&amp;isAllowed=y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sp>
        <p:nvSpPr>
          <p:cNvPr id="208" name="Program Strategi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Program Strategies</a:t>
            </a:r>
          </a:p>
          <a:p>
            <a:pPr lvl="1"/>
            <a:r>
              <a:t>Build program to meet industry demand</a:t>
            </a:r>
          </a:p>
          <a:p>
            <a:pPr lvl="1"/>
            <a:r>
              <a:t>Enhance career pathway options for learners and workers</a:t>
            </a:r>
          </a:p>
          <a:p>
            <a:pPr lvl="1"/>
            <a:r>
              <a:t>Accelerate and improve certification and employment attainment</a:t>
            </a:r>
          </a:p>
          <a:p>
            <a:pPr lvl="1"/>
            <a:r>
              <a:t>Strengthen online and technology-enabled learning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</a:t>
            </a:r>
          </a:p>
        </p:txBody>
      </p:sp>
      <p:sp>
        <p:nvSpPr>
          <p:cNvPr id="156" name="Overview of TAACCC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 of TAACCCT</a:t>
            </a:r>
          </a:p>
          <a:p>
            <a:pPr/>
            <a:r>
              <a:t>Overview of Program Evaluation of TAACCCT</a:t>
            </a:r>
          </a:p>
          <a:p>
            <a:pPr/>
            <a:r>
              <a:t>Research Questions of Interest</a:t>
            </a:r>
          </a:p>
          <a:p>
            <a:pPr/>
            <a:r>
              <a:t>Impact Evaluations</a:t>
            </a:r>
          </a:p>
          <a:p>
            <a:pPr/>
            <a:r>
              <a:t>Golden Triangle Modern Manufacturing Evaluation</a:t>
            </a:r>
          </a:p>
          <a:p>
            <a:pPr/>
            <a:r>
              <a:t>Innovative Multi-Industry Partnership and Career Training (IMPACT) Project Gateway Community &amp; Technical College Evaluation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sp>
        <p:nvSpPr>
          <p:cNvPr id="211" name="Outcomes of Interes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4527" indent="-414527" defTabSz="1658070">
              <a:spcBef>
                <a:spcPts val="3000"/>
              </a:spcBef>
              <a:defRPr sz="3264"/>
            </a:pPr>
            <a:r>
              <a:t>Outcomes of Interest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Academic: Retention rate, completion rate, and rate of additional education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Labor: Employment, job retention, and earning</a:t>
            </a:r>
          </a:p>
          <a:p>
            <a:pPr marL="414527" indent="-414527" defTabSz="1658070">
              <a:spcBef>
                <a:spcPts val="3000"/>
              </a:spcBef>
              <a:defRPr sz="3264"/>
            </a:pPr>
            <a:r>
              <a:t>Data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Structured interviews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Student Records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Baseline data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N=921</a:t>
            </a:r>
          </a:p>
          <a:p>
            <a:pPr marL="414527" indent="-414527" defTabSz="1658070">
              <a:spcBef>
                <a:spcPts val="3000"/>
              </a:spcBef>
              <a:defRPr sz="3264"/>
            </a:pPr>
            <a:r>
              <a:t>Comparison group</a:t>
            </a:r>
          </a:p>
          <a:p>
            <a:pPr lvl="1" marL="829055" indent="-414527" defTabSz="1658070">
              <a:spcBef>
                <a:spcPts val="3000"/>
              </a:spcBef>
              <a:defRPr sz="3264"/>
            </a:pPr>
            <a:r>
              <a:t>Historical CTE cohort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sp>
        <p:nvSpPr>
          <p:cNvPr id="214" name="Methodolog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3776" indent="-493776" defTabSz="1975054">
              <a:spcBef>
                <a:spcPts val="3600"/>
              </a:spcBef>
              <a:defRPr sz="3888"/>
            </a:pPr>
            <a:r>
              <a:t>Methodology </a:t>
            </a:r>
          </a:p>
          <a:p>
            <a:pPr lvl="1" marL="987552" indent="-493776" defTabSz="1975054">
              <a:spcBef>
                <a:spcPts val="3600"/>
              </a:spcBef>
              <a:defRPr sz="3888"/>
            </a:pPr>
            <a:r>
              <a:t>Calculate the ATT </a:t>
            </a:r>
          </a:p>
          <a:p>
            <a:pPr lvl="1" marL="987552" indent="-493776" defTabSz="1975054">
              <a:spcBef>
                <a:spcPts val="3600"/>
              </a:spcBef>
              <a:defRPr sz="3888"/>
            </a:pPr>
            <a:r>
              <a:t>Propensity Score Matching with Stata -teffects- psmatch</a:t>
            </a:r>
          </a:p>
          <a:p>
            <a:pPr lvl="1" marL="987552" indent="-493776" defTabSz="1975054">
              <a:spcBef>
                <a:spcPts val="3600"/>
              </a:spcBef>
              <a:defRPr sz="3888"/>
            </a:pPr>
            <a:r>
              <a:t>K-nearest neighbor matching with </a:t>
            </a:r>
            <a14:m>
              <m:oMath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K</m:t>
                </m:r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4750" i="1">
                    <a:solidFill>
                      <a:srgbClr val="000000"/>
                    </a:solidFill>
                    <a:latin typeface="Cambria Math" panose="02040503050406030204" pitchFamily="18" charset="0"/>
                  </a:rPr>
                  <m:t>2</m:t>
                </m:r>
              </m:oMath>
            </a14:m>
          </a:p>
          <a:p>
            <a:pPr lvl="1" marL="987552" indent="-493776" defTabSz="1975054">
              <a:spcBef>
                <a:spcPts val="3600"/>
              </a:spcBef>
              <a:defRPr sz="3888"/>
            </a:pPr>
            <a:r>
              <a:t>Covariates </a:t>
            </a:r>
          </a:p>
          <a:p>
            <a:pPr lvl="2" marL="1481327" indent="-493776" defTabSz="1975054">
              <a:spcBef>
                <a:spcPts val="3600"/>
              </a:spcBef>
              <a:defRPr sz="3888"/>
            </a:pPr>
            <a:r>
              <a:t>Age, sex, race (binary), incumbent worker, enrollment status (full-time vs part-time), prior educational attainment, and program type</a:t>
            </a:r>
          </a:p>
          <a:p>
            <a:pPr lvl="1" marL="987552" indent="-493776" defTabSz="1975054">
              <a:spcBef>
                <a:spcPts val="3600"/>
              </a:spcBef>
              <a:defRPr sz="3888"/>
            </a:pPr>
            <a:r>
              <a:t>Balance diagnostics</a:t>
            </a:r>
          </a:p>
          <a:p>
            <a:pPr lvl="2" marL="1481327" indent="-493776" defTabSz="1975054">
              <a:spcBef>
                <a:spcPts val="3600"/>
              </a:spcBef>
              <a:defRPr sz="3888"/>
            </a:pPr>
            <a:r>
              <a:t>Examined the distribution of propensity scores and summary statistics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1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05749" y="2644506"/>
            <a:ext cx="18336437" cy="113511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2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76326" y="2486177"/>
            <a:ext cx="14345268" cy="115336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2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90797" y="2680288"/>
            <a:ext cx="18402406" cy="106693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7029" y="4252146"/>
            <a:ext cx="23249942" cy="62266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2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9202" y="2395766"/>
            <a:ext cx="16245596" cy="111987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lden Triangle Modern Manufactur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Golden Triangle Modern Manufacturing</a:t>
            </a:r>
          </a:p>
        </p:txBody>
      </p:sp>
      <p:pic>
        <p:nvPicPr>
          <p:cNvPr id="23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71868" y="4441868"/>
            <a:ext cx="20440264" cy="54917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sp>
        <p:nvSpPr>
          <p:cNvPr id="235" name="Innovative Multi-Industry Partnership and Career Training (IMPACT) Project Gateway Community &amp; Technical College Evaluation (Jensen, Horohov, and Waddington, 2017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54736" indent="-554736" defTabSz="2218888">
              <a:spcBef>
                <a:spcPts val="4000"/>
              </a:spcBef>
              <a:defRPr sz="4368"/>
            </a:pPr>
            <a:r>
              <a:t>Innovative Multi-Industry Partnership and Career Training (IMPACT) Project Gateway Community &amp; Technical College Evaluation (Jensen, Horohov, and Waddington, 2017)</a:t>
            </a:r>
          </a:p>
          <a:p>
            <a:pPr lvl="1" marL="1109472" indent="-554736" defTabSz="2218888">
              <a:spcBef>
                <a:spcPts val="4000"/>
              </a:spcBef>
              <a:defRPr sz="4368"/>
            </a:pPr>
            <a:r>
              <a:t>Focused on the Gateway Community &amp; Technical College in Kentucky near the Kentucky-Ohio border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The primary goals of Project IMPACT were to enhance accelerated career pathways for logistics, manufacturing, heating &amp; cooling, and energy fields</a:t>
            </a:r>
          </a:p>
          <a:p>
            <a:pPr lvl="1" marL="1109472" indent="-554736" defTabSz="2218888">
              <a:spcBef>
                <a:spcPts val="4000"/>
              </a:spcBef>
              <a:defRPr sz="4368"/>
            </a:pPr>
            <a:r>
              <a:t>The program provided a combination of intensive academic and career coaching in cooperation with industry employers, workforce development authorities, and local agencies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Targeted students were TAACCCT-eligible students, veterans, and other “busy” adults</a:t>
            </a:r>
          </a:p>
        </p:txBody>
      </p:sp>
      <p:sp>
        <p:nvSpPr>
          <p:cNvPr id="236" name="Source: https://www.skillscommons.org/bitstream/handle/taaccct/15674/IMPACT%20Final%20Evaluation%20Report.pdf?sequence=1&amp;isAllowed=y"/>
          <p:cNvSpPr txBox="1"/>
          <p:nvPr/>
        </p:nvSpPr>
        <p:spPr>
          <a:xfrm>
            <a:off x="2023566" y="12780761"/>
            <a:ext cx="2033686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Source: </a:t>
            </a:r>
            <a:r>
              <a:rPr u="sng">
                <a:hlinkClick r:id="rId2" invalidUrl="" action="" tgtFrame="" tooltip="" history="1" highlightClick="0" endSnd="0"/>
              </a:rPr>
              <a:t>https://www.skillscommons.org/bitstream/handle/taaccct/15674/IMPACT%20Final%20Evaluation%20Report.pdf?sequence=1&amp;isAllowed=y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sp>
        <p:nvSpPr>
          <p:cNvPr id="239" name="Program Strategi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75487" indent="-475487" defTabSz="1901904">
              <a:spcBef>
                <a:spcPts val="3500"/>
              </a:spcBef>
              <a:defRPr sz="3743"/>
            </a:pPr>
            <a:r>
              <a:t>Program Strategies</a:t>
            </a:r>
          </a:p>
          <a:p>
            <a:pPr lvl="1" marL="950975" indent="-475487" defTabSz="1901904">
              <a:spcBef>
                <a:spcPts val="3500"/>
              </a:spcBef>
              <a:defRPr sz="3743"/>
            </a:pPr>
            <a:r>
              <a:t>Creating career pathways and developing new and enhanced curriculum and credentials for industries</a:t>
            </a:r>
          </a:p>
          <a:p>
            <a:pPr lvl="2" marL="1426463" indent="-475487" defTabSz="1901904">
              <a:spcBef>
                <a:spcPts val="3500"/>
              </a:spcBef>
              <a:defRPr sz="3743"/>
            </a:pPr>
            <a:r>
              <a:t>Manufacturing, Utilities, Construction, and Transportation/Warehousing</a:t>
            </a:r>
          </a:p>
          <a:p>
            <a:pPr lvl="1" marL="950975" indent="-475487" defTabSz="1901904">
              <a:spcBef>
                <a:spcPts val="3500"/>
              </a:spcBef>
              <a:defRPr sz="3743"/>
            </a:pPr>
            <a:r>
              <a:t>Designing and enhancing programs and delivery</a:t>
            </a:r>
          </a:p>
          <a:p>
            <a:pPr lvl="2" marL="1426463" indent="-475487" defTabSz="1901904">
              <a:spcBef>
                <a:spcPts val="3500"/>
              </a:spcBef>
              <a:defRPr sz="3743"/>
            </a:pPr>
            <a:r>
              <a:t>Integrating work-based learning opportunities, flexible delivery options, and online experiences</a:t>
            </a:r>
          </a:p>
          <a:p>
            <a:pPr lvl="1" marL="950975" indent="-475487" defTabSz="1901904">
              <a:spcBef>
                <a:spcPts val="3500"/>
              </a:spcBef>
              <a:defRPr sz="3743"/>
            </a:pPr>
            <a:r>
              <a:t>Transforming outreach, completion, and career support strategies to promote access and success</a:t>
            </a:r>
          </a:p>
          <a:p>
            <a:pPr lvl="2" marL="1426463" indent="-475487" defTabSz="1901904">
              <a:spcBef>
                <a:spcPts val="3500"/>
              </a:spcBef>
              <a:defRPr sz="3743"/>
            </a:pPr>
            <a:r>
              <a:t>Focus on student support services and career mapping and forming new or existing partnerships between community and industry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Overview of TAACC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 of TAACCCT</a:t>
            </a:r>
          </a:p>
        </p:txBody>
      </p:sp>
      <p:sp>
        <p:nvSpPr>
          <p:cNvPr id="159" name="Trade Adjustment Assistance Community College and Career Training (TAACCCT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9872" indent="-499872" defTabSz="1999437">
              <a:spcBef>
                <a:spcPts val="3600"/>
              </a:spcBef>
              <a:defRPr sz="3936"/>
            </a:pPr>
            <a:r>
              <a:t>Trade Adjustment Assistance Community College and Career Training (TAACCCT)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Employment and Training Administration (ETA) in US Department of Labor (DOL) awarded $1.9 billion in grants to 256 grantees between 2011 and 2018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Focused on eligible workers under Trade Adjustment Assistance (TAA) for Workers program and other eligible adults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There were 4 rounds of grants between 2011 and 2018</a:t>
            </a:r>
          </a:p>
          <a:p>
            <a:pPr marL="499872" indent="-499872" defTabSz="1999437">
              <a:spcBef>
                <a:spcPts val="3600"/>
              </a:spcBef>
              <a:defRPr sz="3936"/>
            </a:pPr>
            <a:r>
              <a:t>Purpose of the grants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Build capacity of grantees to provide workforce education and training programs</a:t>
            </a:r>
          </a:p>
          <a:p>
            <a:pPr lvl="1" marL="999744" indent="-499872" defTabSz="1999437">
              <a:spcBef>
                <a:spcPts val="3600"/>
              </a:spcBef>
              <a:defRPr sz="3936"/>
            </a:pPr>
            <a:r>
              <a:t>Provide training and education to unemployed workers and other adult learners to prepare for in-demand jobs</a:t>
            </a:r>
          </a:p>
        </p:txBody>
      </p:sp>
      <p:sp>
        <p:nvSpPr>
          <p:cNvPr id="160" name="Source: https://www.dol.gov/agencies/eta/skills-training-grants/community-colleges"/>
          <p:cNvSpPr txBox="1"/>
          <p:nvPr/>
        </p:nvSpPr>
        <p:spPr>
          <a:xfrm>
            <a:off x="6710098" y="12780761"/>
            <a:ext cx="1158392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Source: https://www.dol.gov/agencies/eta/skills-training-grants/community-colleges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4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06094" y="2891963"/>
            <a:ext cx="15171812" cy="109690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3840" y="-82706"/>
            <a:ext cx="21120089" cy="132754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sp>
        <p:nvSpPr>
          <p:cNvPr id="247" name="Outcomes of Interest…"/>
          <p:cNvSpPr txBox="1"/>
          <p:nvPr>
            <p:ph type="body" idx="1"/>
          </p:nvPr>
        </p:nvSpPr>
        <p:spPr>
          <a:xfrm>
            <a:off x="1206500" y="3404750"/>
            <a:ext cx="21971000" cy="9099766"/>
          </a:xfrm>
          <a:prstGeom prst="rect">
            <a:avLst/>
          </a:prstGeom>
        </p:spPr>
        <p:txBody>
          <a:bodyPr/>
          <a:lstStyle/>
          <a:p>
            <a:pPr marL="457200" indent="-457200" defTabSz="1828754">
              <a:spcBef>
                <a:spcPts val="3300"/>
              </a:spcBef>
              <a:defRPr sz="3600"/>
            </a:pPr>
            <a:r>
              <a:t>Outcomes of Interest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Academic: Courses taken, courses passed, earned credit, earned credential, and awarded credential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Labor: Employed, Change in quarterly wages</a:t>
            </a:r>
          </a:p>
          <a:p>
            <a:pPr marL="457200" indent="-457200" defTabSz="1828754">
              <a:spcBef>
                <a:spcPts val="3300"/>
              </a:spcBef>
              <a:defRPr sz="3600"/>
            </a:pPr>
            <a:r>
              <a:t>Data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Student records 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State wage records from Kentucky Center for Workforce Statistics (KCEWS)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N=321</a:t>
            </a:r>
          </a:p>
          <a:p>
            <a:pPr lvl="2" marL="1371600" indent="-457200" defTabSz="1828754">
              <a:spcBef>
                <a:spcPts val="3300"/>
              </a:spcBef>
              <a:defRPr sz="3600"/>
            </a:pPr>
            <a:r>
              <a:t>251 of 321 students were new students (non-incumbent to Gateway)</a:t>
            </a:r>
          </a:p>
          <a:p>
            <a:pPr marL="457200" indent="-457200" defTabSz="1828754">
              <a:spcBef>
                <a:spcPts val="3300"/>
              </a:spcBef>
              <a:defRPr sz="3600"/>
            </a:pPr>
            <a:r>
              <a:t>Comparison Group</a:t>
            </a:r>
          </a:p>
          <a:p>
            <a:pPr lvl="1" marL="914400" indent="-457200" defTabSz="1828754">
              <a:spcBef>
                <a:spcPts val="3300"/>
              </a:spcBef>
              <a:defRPr sz="3600"/>
            </a:pPr>
            <a:r>
              <a:t>Prior cohorts from affected program 2 years before reform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sp>
        <p:nvSpPr>
          <p:cNvPr id="250" name="Methodolog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1104" indent="-451104" defTabSz="1804370">
              <a:spcBef>
                <a:spcPts val="3300"/>
              </a:spcBef>
              <a:defRPr sz="3552"/>
            </a:pPr>
            <a:r>
              <a:t>Methodology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Propensity score matching</a:t>
            </a:r>
          </a:p>
          <a:p>
            <a:pPr lvl="2" marL="1353311" indent="-451104" defTabSz="1804370">
              <a:spcBef>
                <a:spcPts val="3300"/>
              </a:spcBef>
              <a:defRPr sz="3552"/>
            </a:pPr>
            <a:r>
              <a:t>Used caliper matching within 0.25 standard deviation of the overall score distribution</a:t>
            </a:r>
          </a:p>
          <a:p>
            <a:pPr lvl="2" marL="1353311" indent="-451104" defTabSz="1804370">
              <a:spcBef>
                <a:spcPts val="3300"/>
              </a:spcBef>
              <a:defRPr sz="3552"/>
            </a:pPr>
            <a:r>
              <a:t>Matched 94.2 percent of treatment students to 127 comparison students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Covariates</a:t>
            </a:r>
          </a:p>
          <a:p>
            <a:pPr lvl="2" marL="1353311" indent="-451104" defTabSz="1804370">
              <a:spcBef>
                <a:spcPts val="3300"/>
              </a:spcBef>
              <a:defRPr sz="3552"/>
            </a:pPr>
            <a:r>
              <a:t>Age, sex, race, Pell-eligible, part-time, veteran, and college readiness for English, reading, and math</a:t>
            </a:r>
          </a:p>
          <a:p>
            <a:pPr lvl="1" marL="902208" indent="-451104" defTabSz="1804370">
              <a:spcBef>
                <a:spcPts val="3300"/>
              </a:spcBef>
              <a:defRPr sz="3552"/>
            </a:pPr>
            <a:r>
              <a:t>Balance Diagnostics</a:t>
            </a:r>
          </a:p>
          <a:p>
            <a:pPr lvl="2" marL="1353311" indent="-451104" defTabSz="1804370">
              <a:spcBef>
                <a:spcPts val="3300"/>
              </a:spcBef>
              <a:defRPr sz="3552"/>
            </a:pPr>
            <a:r>
              <a:t>Histograms of full sample and students who enrolled in Spring 2015 or later (“Full” IMPACT)</a:t>
            </a:r>
          </a:p>
          <a:p>
            <a:pPr lvl="2" marL="1353311" indent="-451104" defTabSz="1804370">
              <a:spcBef>
                <a:spcPts val="3300"/>
              </a:spcBef>
              <a:defRPr sz="3552"/>
            </a:pPr>
            <a:r>
              <a:t>Do not discuss trimming, but unmatched students were left out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5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4842" y="3088245"/>
            <a:ext cx="22734316" cy="94358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5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6499" y="2742698"/>
            <a:ext cx="21971001" cy="101117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5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05666" y="727135"/>
            <a:ext cx="14204702" cy="130291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6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86167" y="6858531"/>
            <a:ext cx="12132026" cy="6132349"/>
          </a:xfrm>
          <a:prstGeom prst="rect">
            <a:avLst/>
          </a:prstGeom>
          <a:ln w="12700">
            <a:miter lim="400000"/>
          </a:ln>
        </p:spPr>
      </p:pic>
      <p:pic>
        <p:nvPicPr>
          <p:cNvPr id="26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41023" y="-28576"/>
            <a:ext cx="12422314" cy="67771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roject IMP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IMPACT</a:t>
            </a:r>
          </a:p>
        </p:txBody>
      </p:sp>
      <p:pic>
        <p:nvPicPr>
          <p:cNvPr id="26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36979" y="3779407"/>
            <a:ext cx="17055878" cy="51291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55664" y="9027895"/>
            <a:ext cx="16751901" cy="36973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Final Though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Final Thoughts</a:t>
            </a:r>
          </a:p>
        </p:txBody>
      </p:sp>
      <p:sp>
        <p:nvSpPr>
          <p:cNvPr id="270" name="What is good comparison groups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good comparison groups?</a:t>
            </a:r>
          </a:p>
          <a:p>
            <a:pPr lvl="1"/>
            <a:r>
              <a:t>Prior cohorts were used frequently.  Is this appropriate or sufficient?</a:t>
            </a:r>
          </a:p>
          <a:p>
            <a:pPr/>
            <a:r>
              <a:t>If the PSM estimator satisfies the backdoor criterion and identifies the casual effect of TAACCCT training programs</a:t>
            </a:r>
          </a:p>
          <a:p>
            <a:pPr lvl="1"/>
            <a:r>
              <a:t>What components of TAACCCT were effective?  There were many strategies employed.  Which ones worked and why?</a:t>
            </a:r>
          </a:p>
          <a:p>
            <a:pPr/>
            <a:r>
              <a:t>What are scenarios where unobserved confounder will bias our results?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Overview of TAACC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 of TAACCCT</a:t>
            </a:r>
          </a:p>
        </p:txBody>
      </p:sp>
      <p:sp>
        <p:nvSpPr>
          <p:cNvPr id="163" name="Community college redesigned around 2,600 programs of study to help adults learn new skil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2063" indent="-512063" defTabSz="2048204">
              <a:spcBef>
                <a:spcPts val="3700"/>
              </a:spcBef>
              <a:defRPr sz="4032"/>
            </a:pPr>
            <a:r>
              <a:t>Community college redesigned around 2,600 programs of study to help adults learn new skill</a:t>
            </a:r>
          </a:p>
          <a:p>
            <a:pPr lvl="1" marL="1024127" indent="-512063" defTabSz="2048204">
              <a:spcBef>
                <a:spcPts val="3700"/>
              </a:spcBef>
              <a:defRPr sz="4032"/>
            </a:pPr>
            <a:r>
              <a:t>Aligned with the local and regional business needs</a:t>
            </a:r>
          </a:p>
          <a:p>
            <a:pPr marL="512063" indent="-512063" defTabSz="2048204">
              <a:spcBef>
                <a:spcPts val="3700"/>
              </a:spcBef>
              <a:defRPr sz="4032"/>
            </a:pPr>
            <a:r>
              <a:t>498,793 individuals enrolled in the TAACCCT program and 351,202 credentials were earned</a:t>
            </a:r>
          </a:p>
          <a:p>
            <a:pPr lvl="1" marL="1024127" indent="-512063" defTabSz="2048204">
              <a:spcBef>
                <a:spcPts val="3700"/>
              </a:spcBef>
              <a:defRPr sz="4032"/>
            </a:pPr>
            <a:r>
              <a:t>Industry aligned curriculums </a:t>
            </a:r>
          </a:p>
          <a:p>
            <a:pPr lvl="1" marL="1024127" indent="-512063" defTabSz="2048204">
              <a:spcBef>
                <a:spcPts val="3700"/>
              </a:spcBef>
              <a:defRPr sz="4032"/>
            </a:pPr>
            <a:r>
              <a:t>Accelerated learning strategies</a:t>
            </a:r>
          </a:p>
          <a:p>
            <a:pPr lvl="1" marL="1024127" indent="-512063" defTabSz="2048204">
              <a:spcBef>
                <a:spcPts val="3700"/>
              </a:spcBef>
              <a:defRPr sz="4032"/>
            </a:pPr>
            <a:r>
              <a:t>Hands-on experience for job training</a:t>
            </a:r>
          </a:p>
          <a:p>
            <a:pPr marL="512063" indent="-512063" defTabSz="2048204">
              <a:spcBef>
                <a:spcPts val="3700"/>
              </a:spcBef>
              <a:defRPr sz="4032"/>
            </a:pPr>
            <a:r>
              <a:t>5 major sectors for skills alignment:</a:t>
            </a:r>
          </a:p>
          <a:p>
            <a:pPr lvl="1" marL="1024127" indent="-512063" defTabSz="2048204">
              <a:spcBef>
                <a:spcPts val="3700"/>
              </a:spcBef>
              <a:defRPr sz="4032"/>
            </a:pPr>
            <a:r>
              <a:t>Health care, manufacturing, energy, information technology, and transportation</a:t>
            </a:r>
          </a:p>
        </p:txBody>
      </p:sp>
      <p:sp>
        <p:nvSpPr>
          <p:cNvPr id="164" name="Source: https://www.dol.gov/sites/dolgov/files/ETA/TAACCCT/pdfs/TAACCCT-Fact-Sheet-Program-Information.pdf"/>
          <p:cNvSpPr txBox="1"/>
          <p:nvPr/>
        </p:nvSpPr>
        <p:spPr>
          <a:xfrm>
            <a:off x="1756398" y="12625731"/>
            <a:ext cx="15777363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Source: </a:t>
            </a:r>
            <a:r>
              <a:rPr u="sng">
                <a:hlinkClick r:id="rId2" invalidUrl="" action="" tgtFrame="" tooltip="" history="1" highlightClick="0" endSnd="0"/>
              </a:rPr>
              <a:t>https://www.dol.gov/sites/dolgov/files/ETA/TAACCCT/pdfs/TAACCCT-Fact-Sheet-Program-Information.pdf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Overview of Evalu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 of Evaluation</a:t>
            </a:r>
          </a:p>
        </p:txBody>
      </p:sp>
      <p:sp>
        <p:nvSpPr>
          <p:cNvPr id="167" name="National evaluation of TAACCC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National evaluation of TAACCCT</a:t>
            </a:r>
          </a:p>
          <a:p>
            <a:pPr lvl="1"/>
            <a:r>
              <a:t>Funded by ETA and US DOL Chief Evaluation Office</a:t>
            </a:r>
          </a:p>
          <a:p>
            <a:pPr lvl="1"/>
            <a:r>
              <a:t>Conducted by Urban Institute and Abt Associates</a:t>
            </a:r>
          </a:p>
          <a:p>
            <a:pPr/>
            <a:r>
              <a:t>Research questions about TAACCCT were implemented in the DOL Learning Agenda</a:t>
            </a:r>
          </a:p>
          <a:p>
            <a:pPr lvl="1"/>
            <a:r>
              <a:t>This document is now required for federal agencies under the Evidence Act of 2018</a:t>
            </a:r>
          </a:p>
          <a:p>
            <a:pPr lvl="1"/>
            <a:r>
              <a:t>Required an implementation evaluation and impact evaluation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rogram Evaluation of TAACC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Program Evaluation of TAACCCT</a:t>
            </a:r>
          </a:p>
        </p:txBody>
      </p:sp>
      <p:sp>
        <p:nvSpPr>
          <p:cNvPr id="170" name="Four Evaluation Components of TAACCCT grant program evalu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Four Evaluation Components of TAACCCT grant program evaluation</a:t>
            </a:r>
          </a:p>
          <a:p>
            <a:pPr lvl="1"/>
            <a:r>
              <a:t>Implementation Evaluation</a:t>
            </a:r>
          </a:p>
          <a:p>
            <a:pPr lvl="1"/>
            <a:r>
              <a:t>Impact Evaluation</a:t>
            </a:r>
          </a:p>
          <a:p>
            <a:pPr lvl="1"/>
            <a:r>
              <a:t>Outcome Evaluation</a:t>
            </a:r>
          </a:p>
          <a:p>
            <a:pPr lvl="1"/>
            <a:r>
              <a:t>Descriptive Evaluation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rogram Evaluation of TAACC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Program Evaluation of TAACCCT</a:t>
            </a:r>
          </a:p>
        </p:txBody>
      </p:sp>
      <p:sp>
        <p:nvSpPr>
          <p:cNvPr id="173" name="Implementation Analysi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Implementation Analysis</a:t>
            </a:r>
          </a:p>
          <a:p>
            <a:pPr lvl="1"/>
            <a:r>
              <a:t>Focus on the service delivery approaches developed and the systems changed through the grants based on a survey of college and visits to colleges</a:t>
            </a:r>
          </a:p>
          <a:p>
            <a:pPr/>
            <a:r>
              <a:t>Impact Analysis</a:t>
            </a:r>
          </a:p>
          <a:p>
            <a:pPr lvl="1"/>
            <a:r>
              <a:t>A synthesis of 3rd party evaluation of the implementation and impact of TAACCCT</a:t>
            </a:r>
          </a:p>
          <a:p>
            <a:pPr lvl="1"/>
            <a:r>
              <a:t>Each impact analysis was independently conducted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rogram Evaluation of TAACC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Program Evaluation of TAACCCT</a:t>
            </a:r>
          </a:p>
        </p:txBody>
      </p:sp>
      <p:sp>
        <p:nvSpPr>
          <p:cNvPr id="176" name="Outcome Evalu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Outcome Evaluation</a:t>
            </a:r>
          </a:p>
          <a:p>
            <a:pPr lvl="1"/>
            <a:r>
              <a:t>Nine of the Round 4 grantees were surveyed and provided admin records to better understand the characteristics of TAACCCT participants, their service received, and their education and employment outcomes</a:t>
            </a:r>
          </a:p>
          <a:p>
            <a:pPr/>
            <a:r>
              <a:t>Descriptive Evaluation</a:t>
            </a:r>
          </a:p>
          <a:p>
            <a:pPr lvl="1"/>
            <a:r>
              <a:t>Selected Round 4 employer-partners were surveyed to better under employer’s perspective on how to develop and maintain relationships with colleges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search Questions of Interes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Research Questions of Interest</a:t>
            </a:r>
          </a:p>
        </p:txBody>
      </p:sp>
      <p:sp>
        <p:nvSpPr>
          <p:cNvPr id="179" name="Implementation Evalu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Implementation Evaluation</a:t>
            </a:r>
          </a:p>
          <a:p>
            <a:pPr lvl="1"/>
            <a:r>
              <a:t>What service delivery and/or system reform innovations were implemented to help improve employment outcomes and increased skills for participants?</a:t>
            </a:r>
          </a:p>
          <a:p>
            <a:pPr/>
            <a:r>
              <a:t>Impact Evaluation</a:t>
            </a:r>
          </a:p>
          <a:p>
            <a:pPr lvl="1"/>
            <a:r>
              <a:t>What service deliver and/or system resulted in improved employment outcomes and increased skills for participants?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